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4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10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02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33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1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9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38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52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21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42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5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31BE3-E28B-422C-A5C9-95C447306250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7AC43-8964-4319-B304-D84485E1F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24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楕円 12"/>
          <p:cNvSpPr/>
          <p:nvPr/>
        </p:nvSpPr>
        <p:spPr>
          <a:xfrm>
            <a:off x="4218198" y="315236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3249393" y="1035236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5520588" y="1035236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61825" y="805220"/>
            <a:ext cx="22365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水の分子は</a:t>
            </a:r>
            <a:endParaRPr lang="ja-JP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楕円 17"/>
          <p:cNvSpPr/>
          <p:nvPr/>
        </p:nvSpPr>
        <p:spPr>
          <a:xfrm>
            <a:off x="1540080" y="4150500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3023485" y="4150500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683787" y="805220"/>
            <a:ext cx="11079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</a:t>
            </a:r>
            <a:r>
              <a:rPr lang="ja-JP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す</a:t>
            </a:r>
            <a:endParaRPr lang="ja-JP" alt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楕円 20"/>
          <p:cNvSpPr/>
          <p:nvPr/>
        </p:nvSpPr>
        <p:spPr>
          <a:xfrm>
            <a:off x="4778326" y="4043981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540080" y="3381491"/>
            <a:ext cx="26468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水素原子２個</a:t>
            </a:r>
            <a:endParaRPr lang="ja-JP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354887" y="3381490"/>
            <a:ext cx="26468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酸素原子１個</a:t>
            </a:r>
            <a:endParaRPr lang="ja-JP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00588" y="4225372"/>
            <a:ext cx="22365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合わさって</a:t>
            </a:r>
            <a:endParaRPr lang="en-US" altLang="ja-JP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→</a:t>
            </a:r>
          </a:p>
        </p:txBody>
      </p:sp>
      <p:sp>
        <p:nvSpPr>
          <p:cNvPr id="25" name="楕円 24"/>
          <p:cNvSpPr/>
          <p:nvPr/>
        </p:nvSpPr>
        <p:spPr>
          <a:xfrm>
            <a:off x="4800588" y="4373384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1540080" y="4403981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3080011" y="4403981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402915" y="3151043"/>
            <a:ext cx="34676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水分子ができます</a:t>
            </a:r>
            <a:endParaRPr lang="en-US" altLang="ja-JP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18265" y="5813384"/>
            <a:ext cx="1085425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↑これが今の変化を表した式です。</a:t>
            </a:r>
            <a:endParaRPr lang="en-US" altLang="ja-JP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左辺の原子の数＝右辺の原子の数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も確認しましょう！↑</a:t>
            </a:r>
            <a:endParaRPr lang="ja-JP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899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6 L 0.56693 0.0789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46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3.7037E-6 L 0.60599 0.0789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99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0.00186 L 0.36511 -0.0428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94" y="-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246307" y="1269724"/>
            <a:ext cx="22365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合わさって</a:t>
            </a:r>
            <a:endParaRPr lang="en-US" altLang="ja-JP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→</a:t>
            </a:r>
          </a:p>
        </p:txBody>
      </p:sp>
      <p:sp>
        <p:nvSpPr>
          <p:cNvPr id="5" name="楕円 4"/>
          <p:cNvSpPr/>
          <p:nvPr/>
        </p:nvSpPr>
        <p:spPr>
          <a:xfrm>
            <a:off x="4553388" y="1217108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1193716" y="1424653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2892862" y="1424653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楕円 7"/>
          <p:cNvSpPr/>
          <p:nvPr/>
        </p:nvSpPr>
        <p:spPr>
          <a:xfrm>
            <a:off x="9267488" y="704653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8556737" y="1784653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10338239" y="1776322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4847" y="155577"/>
            <a:ext cx="8032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しかし、下の式には間違いがあります</a:t>
            </a:r>
            <a:endParaRPr lang="ja-JP" alt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 flipV="1">
            <a:off x="2026104" y="2487562"/>
            <a:ext cx="2168755" cy="477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3972863" y="2487562"/>
            <a:ext cx="1387875" cy="377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26524" y="2504654"/>
            <a:ext cx="525393" cy="302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雲 25"/>
          <p:cNvSpPr/>
          <p:nvPr/>
        </p:nvSpPr>
        <p:spPr>
          <a:xfrm>
            <a:off x="1193716" y="2656067"/>
            <a:ext cx="7492172" cy="143895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水素分子も酸素原子も２個ずつくっついた状態でないといけない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22084" y="4263531"/>
            <a:ext cx="84946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ですから、次のようになりますが</a:t>
            </a:r>
            <a:r>
              <a:rPr lang="ja-JP" altLang="en-US" sz="36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、、、</a:t>
            </a:r>
            <a:endParaRPr lang="ja-JP" alt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1345413" y="5220798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2431681" y="5220798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楕円 29"/>
          <p:cNvSpPr/>
          <p:nvPr/>
        </p:nvSpPr>
        <p:spPr>
          <a:xfrm>
            <a:off x="4385739" y="5078367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5825739" y="5078367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7438482" y="5259758"/>
            <a:ext cx="22365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合わさって</a:t>
            </a:r>
            <a:endParaRPr lang="en-US" altLang="ja-JP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→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110291" y="6166965"/>
            <a:ext cx="71096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酸素原子１個あまってしまいます</a:t>
            </a:r>
            <a:endParaRPr lang="ja-JP" alt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642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0.63567 0.0740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84" y="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7037E-6 L 0.69284 0.078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35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44036 -0.0488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18" y="-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26" grpId="0" animBg="1"/>
      <p:bldP spid="27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/>
          <p:cNvSpPr/>
          <p:nvPr/>
        </p:nvSpPr>
        <p:spPr>
          <a:xfrm>
            <a:off x="10480563" y="1876712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8337153" y="1822163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9228858" y="999986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5042519" y="1529775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140397" y="1822163"/>
            <a:ext cx="5950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→</a:t>
            </a:r>
            <a:endParaRPr lang="ja-JP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4990" y="4100951"/>
            <a:ext cx="61863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そこで、もう２個の水素原子</a:t>
            </a:r>
            <a:endParaRPr lang="en-US" altLang="ja-JP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つまり、１個の水素分子</a:t>
            </a:r>
            <a:endParaRPr lang="en-US" altLang="ja-JP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があればどうでしょう？</a:t>
            </a:r>
            <a:endParaRPr lang="en-US" altLang="ja-JP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楕円 9"/>
          <p:cNvSpPr/>
          <p:nvPr/>
        </p:nvSpPr>
        <p:spPr>
          <a:xfrm>
            <a:off x="1468145" y="2429775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2548145" y="2439986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楕円 22"/>
          <p:cNvSpPr/>
          <p:nvPr/>
        </p:nvSpPr>
        <p:spPr>
          <a:xfrm>
            <a:off x="2495202" y="758599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1415202" y="758599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3701375" y="1539986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6" name="四角形吹き出し 25"/>
          <p:cNvSpPr/>
          <p:nvPr/>
        </p:nvSpPr>
        <p:spPr>
          <a:xfrm>
            <a:off x="6482520" y="4702339"/>
            <a:ext cx="4836644" cy="1490644"/>
          </a:xfrm>
          <a:prstGeom prst="wedgeRectCallout">
            <a:avLst>
              <a:gd name="adj1" fmla="val -32577"/>
              <a:gd name="adj2" fmla="val -15312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MT平成ゴシック体W5 JIS X 0213" panose="02000500000000000000" pitchFamily="2" charset="-128"/>
                <a:ea typeface="MT平成ゴシック体W5 JIS X 0213" panose="02000500000000000000" pitchFamily="2" charset="-128"/>
              </a:rPr>
              <a:t>まとめると、こんな式になります。</a:t>
            </a:r>
            <a:endParaRPr kumimoji="1" lang="en-US" altLang="ja-JP" sz="2400" dirty="0" smtClean="0">
              <a:latin typeface="MT平成ゴシック体W5 JIS X 0213" panose="02000500000000000000" pitchFamily="2" charset="-128"/>
              <a:ea typeface="MT平成ゴシック体W5 JIS X 0213" panose="02000500000000000000" pitchFamily="2" charset="-128"/>
            </a:endParaRPr>
          </a:p>
          <a:p>
            <a:pPr algn="ctr"/>
            <a:r>
              <a:rPr lang="ja-JP" altLang="en-US" sz="2400" b="1" dirty="0">
                <a:solidFill>
                  <a:srgbClr val="FF0000"/>
                </a:solidFill>
                <a:latin typeface="MT平成ゴシック体W5 JIS X 0213" panose="02000500000000000000" pitchFamily="2" charset="-128"/>
                <a:ea typeface="MT平成ゴシック体W5 JIS X 0213" panose="02000500000000000000" pitchFamily="2" charset="-128"/>
              </a:rPr>
              <a:t>左辺</a:t>
            </a:r>
            <a:r>
              <a:rPr lang="ja-JP" altLang="en-US" sz="2400" b="1" dirty="0" smtClean="0">
                <a:solidFill>
                  <a:srgbClr val="FF0000"/>
                </a:solidFill>
                <a:latin typeface="MT平成ゴシック体W5 JIS X 0213" panose="02000500000000000000" pitchFamily="2" charset="-128"/>
                <a:ea typeface="MT平成ゴシック体W5 JIS X 0213" panose="02000500000000000000" pitchFamily="2" charset="-128"/>
              </a:rPr>
              <a:t>と右辺の原子の数が同じになっているか</a:t>
            </a:r>
            <a:r>
              <a:rPr lang="ja-JP" altLang="en-US" sz="2400" dirty="0" smtClean="0">
                <a:latin typeface="MT平成ゴシック体W5 JIS X 0213" panose="02000500000000000000" pitchFamily="2" charset="-128"/>
                <a:ea typeface="MT平成ゴシック体W5 JIS X 0213" panose="02000500000000000000" pitchFamily="2" charset="-128"/>
              </a:rPr>
              <a:t>、確かめましょう</a:t>
            </a:r>
            <a:endParaRPr kumimoji="1" lang="ja-JP" altLang="en-US" sz="2400" dirty="0">
              <a:latin typeface="MT平成ゴシック体W5 JIS X 0213" panose="02000500000000000000" pitchFamily="2" charset="-128"/>
              <a:ea typeface="MT平成ゴシック体W5 JIS X 0213" panose="02000500000000000000" pitchFamily="2" charset="-128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1410803" y="2114550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2503497" y="2027751"/>
            <a:ext cx="1080000" cy="1080000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540000" h="540000"/>
            <a:bevelB w="540000" h="54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</a:t>
            </a:r>
            <a:endParaRPr kumimoji="1" lang="ja-JP" altLang="en-US" sz="3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5042519" y="1493227"/>
            <a:ext cx="1440000" cy="1440000"/>
          </a:xfrm>
          <a:prstGeom prst="ellipse">
            <a:avLst/>
          </a:prstGeom>
          <a:solidFill>
            <a:srgbClr val="E74837"/>
          </a:solidFill>
          <a:ln>
            <a:noFill/>
          </a:ln>
          <a:scene3d>
            <a:camera prst="orthographicFront"/>
            <a:lightRig rig="threePt" dir="t"/>
          </a:scene3d>
          <a:sp3d>
            <a:bevelT w="720000" h="720000"/>
            <a:bevelB w="720000" h="7200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</a:t>
            </a:r>
            <a:endParaRPr kumimoji="1" lang="ja-JP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50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7.40741E-7 L 0.3513 0.1983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65" y="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1.85185E-6 L 0.57396 0.2032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98" y="10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7.40741E-7 L 0.65703 0.1958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52" y="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 animBg="1"/>
      <p:bldP spid="10" grpId="1" animBg="1"/>
      <p:bldP spid="11" grpId="0" animBg="1"/>
      <p:bldP spid="11" grpId="1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157</Words>
  <Application>Microsoft Office PowerPoint</Application>
  <PresentationFormat>ワイド画面</PresentationFormat>
  <Paragraphs>54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MT平成ゴシック体W5 JIS X 0213</vt:lpstr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山形県教育庁高校教育課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後藤英光</dc:creator>
  <cp:lastModifiedBy>後藤英光</cp:lastModifiedBy>
  <cp:revision>15</cp:revision>
  <dcterms:created xsi:type="dcterms:W3CDTF">2019-04-16T03:06:07Z</dcterms:created>
  <dcterms:modified xsi:type="dcterms:W3CDTF">2019-04-16T06:57:31Z</dcterms:modified>
</cp:coreProperties>
</file>