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7483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90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31BE3-E28B-422C-A5C9-95C447306250}" type="datetimeFigureOut">
              <a:rPr kumimoji="1" lang="ja-JP" altLang="en-US" smtClean="0"/>
              <a:t>2019/4/16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7AC43-8964-4319-B304-D84485E1F8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71088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31BE3-E28B-422C-A5C9-95C447306250}" type="datetimeFigureOut">
              <a:rPr kumimoji="1" lang="ja-JP" altLang="en-US" smtClean="0"/>
              <a:t>2019/4/16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7AC43-8964-4319-B304-D84485E1F8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30224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31BE3-E28B-422C-A5C9-95C447306250}" type="datetimeFigureOut">
              <a:rPr kumimoji="1" lang="ja-JP" altLang="en-US" smtClean="0"/>
              <a:t>2019/4/16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7AC43-8964-4319-B304-D84485E1F8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33364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31BE3-E28B-422C-A5C9-95C447306250}" type="datetimeFigureOut">
              <a:rPr kumimoji="1" lang="ja-JP" altLang="en-US" smtClean="0"/>
              <a:t>2019/4/16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7AC43-8964-4319-B304-D84485E1F8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4108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31BE3-E28B-422C-A5C9-95C447306250}" type="datetimeFigureOut">
              <a:rPr kumimoji="1" lang="ja-JP" altLang="en-US" smtClean="0"/>
              <a:t>2019/4/16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7AC43-8964-4319-B304-D84485E1F8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9930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31BE3-E28B-422C-A5C9-95C447306250}" type="datetimeFigureOut">
              <a:rPr kumimoji="1" lang="ja-JP" altLang="en-US" smtClean="0"/>
              <a:t>2019/4/16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7AC43-8964-4319-B304-D84485E1F8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43858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31BE3-E28B-422C-A5C9-95C447306250}" type="datetimeFigureOut">
              <a:rPr kumimoji="1" lang="ja-JP" altLang="en-US" smtClean="0"/>
              <a:t>2019/4/16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7AC43-8964-4319-B304-D84485E1F8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375287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31BE3-E28B-422C-A5C9-95C447306250}" type="datetimeFigureOut">
              <a:rPr kumimoji="1" lang="ja-JP" altLang="en-US" smtClean="0"/>
              <a:t>2019/4/16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7AC43-8964-4319-B304-D84485E1F8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52109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31BE3-E28B-422C-A5C9-95C447306250}" type="datetimeFigureOut">
              <a:rPr kumimoji="1" lang="ja-JP" altLang="en-US" smtClean="0"/>
              <a:t>2019/4/16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7AC43-8964-4319-B304-D84485E1F8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84211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31BE3-E28B-422C-A5C9-95C447306250}" type="datetimeFigureOut">
              <a:rPr kumimoji="1" lang="ja-JP" altLang="en-US" smtClean="0"/>
              <a:t>2019/4/16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7AC43-8964-4319-B304-D84485E1F8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56679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31BE3-E28B-422C-A5C9-95C447306250}" type="datetimeFigureOut">
              <a:rPr kumimoji="1" lang="ja-JP" altLang="en-US" smtClean="0"/>
              <a:t>2019/4/16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7AC43-8964-4319-B304-D84485E1F8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0502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A31BE3-E28B-422C-A5C9-95C447306250}" type="datetimeFigureOut">
              <a:rPr kumimoji="1" lang="ja-JP" altLang="en-US" smtClean="0"/>
              <a:t>2019/4/16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77AC43-8964-4319-B304-D84485E1F8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92439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楕円 12"/>
          <p:cNvSpPr/>
          <p:nvPr/>
        </p:nvSpPr>
        <p:spPr>
          <a:xfrm>
            <a:off x="4218198" y="315236"/>
            <a:ext cx="1440000" cy="1440000"/>
          </a:xfrm>
          <a:prstGeom prst="ellipse">
            <a:avLst/>
          </a:prstGeom>
          <a:solidFill>
            <a:srgbClr val="E74837"/>
          </a:solidFill>
          <a:ln>
            <a:noFill/>
          </a:ln>
          <a:scene3d>
            <a:camera prst="orthographicFront"/>
            <a:lightRig rig="threePt" dir="t"/>
          </a:scene3d>
          <a:sp3d>
            <a:bevelT w="720000" h="720000"/>
            <a:bevelB w="720000" h="720000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3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Black" panose="020B0A04020102020204" pitchFamily="34" charset="0"/>
              </a:rPr>
              <a:t>O</a:t>
            </a:r>
            <a:endParaRPr kumimoji="1" lang="ja-JP" altLang="en-US" sz="36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14" name="楕円 13"/>
          <p:cNvSpPr/>
          <p:nvPr/>
        </p:nvSpPr>
        <p:spPr>
          <a:xfrm>
            <a:off x="3249393" y="1035236"/>
            <a:ext cx="1080000" cy="1080000"/>
          </a:xfrm>
          <a:prstGeom prst="ellipse">
            <a:avLst/>
          </a:prstGeom>
          <a:ln>
            <a:noFill/>
          </a:ln>
          <a:scene3d>
            <a:camera prst="orthographicFront"/>
            <a:lightRig rig="threePt" dir="t"/>
          </a:scene3d>
          <a:sp3d>
            <a:bevelT w="540000" h="540000"/>
            <a:bevelB w="540000" h="540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36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H</a:t>
            </a:r>
            <a:endParaRPr kumimoji="1" lang="ja-JP" altLang="en-US" sz="36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16" name="楕円 15"/>
          <p:cNvSpPr/>
          <p:nvPr/>
        </p:nvSpPr>
        <p:spPr>
          <a:xfrm>
            <a:off x="5520588" y="1035236"/>
            <a:ext cx="1080000" cy="1080000"/>
          </a:xfrm>
          <a:prstGeom prst="ellipse">
            <a:avLst/>
          </a:prstGeom>
          <a:ln>
            <a:noFill/>
          </a:ln>
          <a:scene3d>
            <a:camera prst="orthographicFront"/>
            <a:lightRig rig="threePt" dir="t"/>
          </a:scene3d>
          <a:sp3d>
            <a:bevelT w="540000" h="540000"/>
            <a:bevelB w="540000" h="540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36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H</a:t>
            </a:r>
            <a:endParaRPr kumimoji="1" lang="ja-JP" altLang="en-US" sz="36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961825" y="805220"/>
            <a:ext cx="2236510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水の分子は</a:t>
            </a:r>
            <a:endParaRPr lang="ja-JP" altLang="en-US" sz="32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8" name="楕円 17"/>
          <p:cNvSpPr/>
          <p:nvPr/>
        </p:nvSpPr>
        <p:spPr>
          <a:xfrm>
            <a:off x="1540080" y="4150500"/>
            <a:ext cx="1080000" cy="1080000"/>
          </a:xfrm>
          <a:prstGeom prst="ellipse">
            <a:avLst/>
          </a:prstGeom>
          <a:ln>
            <a:noFill/>
          </a:ln>
          <a:scene3d>
            <a:camera prst="orthographicFront"/>
            <a:lightRig rig="threePt" dir="t"/>
          </a:scene3d>
          <a:sp3d>
            <a:bevelT w="540000" h="540000"/>
            <a:bevelB w="540000" h="540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36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H</a:t>
            </a:r>
            <a:endParaRPr kumimoji="1" lang="ja-JP" altLang="en-US" sz="36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19" name="楕円 18"/>
          <p:cNvSpPr/>
          <p:nvPr/>
        </p:nvSpPr>
        <p:spPr>
          <a:xfrm>
            <a:off x="3023485" y="4150500"/>
            <a:ext cx="1080000" cy="1080000"/>
          </a:xfrm>
          <a:prstGeom prst="ellipse">
            <a:avLst/>
          </a:prstGeom>
          <a:ln>
            <a:noFill/>
          </a:ln>
          <a:scene3d>
            <a:camera prst="orthographicFront"/>
            <a:lightRig rig="threePt" dir="t"/>
          </a:scene3d>
          <a:sp3d>
            <a:bevelT w="540000" h="540000"/>
            <a:bevelB w="540000" h="540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36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H</a:t>
            </a:r>
            <a:endParaRPr kumimoji="1" lang="ja-JP" altLang="en-US" sz="36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20" name="正方形/長方形 19"/>
          <p:cNvSpPr/>
          <p:nvPr/>
        </p:nvSpPr>
        <p:spPr>
          <a:xfrm>
            <a:off x="6683787" y="805220"/>
            <a:ext cx="1107996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で</a:t>
            </a:r>
            <a:r>
              <a:rPr lang="ja-JP" alt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す</a:t>
            </a:r>
            <a:endParaRPr lang="ja-JP" altLang="en-US" sz="36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1" name="楕円 20"/>
          <p:cNvSpPr/>
          <p:nvPr/>
        </p:nvSpPr>
        <p:spPr>
          <a:xfrm>
            <a:off x="4778326" y="4043981"/>
            <a:ext cx="1440000" cy="1440000"/>
          </a:xfrm>
          <a:prstGeom prst="ellipse">
            <a:avLst/>
          </a:prstGeom>
          <a:solidFill>
            <a:srgbClr val="E74837"/>
          </a:solidFill>
          <a:ln>
            <a:noFill/>
          </a:ln>
          <a:scene3d>
            <a:camera prst="orthographicFront"/>
            <a:lightRig rig="threePt" dir="t"/>
          </a:scene3d>
          <a:sp3d>
            <a:bevelT w="720000" h="720000"/>
            <a:bevelB w="720000" h="720000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3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Black" panose="020B0A04020102020204" pitchFamily="34" charset="0"/>
              </a:rPr>
              <a:t>O</a:t>
            </a:r>
            <a:endParaRPr kumimoji="1" lang="ja-JP" altLang="en-US" sz="36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22" name="正方形/長方形 21"/>
          <p:cNvSpPr/>
          <p:nvPr/>
        </p:nvSpPr>
        <p:spPr>
          <a:xfrm>
            <a:off x="1540080" y="3381491"/>
            <a:ext cx="2646878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水素原子２個</a:t>
            </a:r>
            <a:endParaRPr lang="ja-JP" altLang="en-US" sz="32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3" name="正方形/長方形 22"/>
          <p:cNvSpPr/>
          <p:nvPr/>
        </p:nvSpPr>
        <p:spPr>
          <a:xfrm>
            <a:off x="4354887" y="3381490"/>
            <a:ext cx="2646878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酸素原子１個</a:t>
            </a:r>
            <a:endParaRPr lang="ja-JP" altLang="en-US" sz="32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4" name="正方形/長方形 23"/>
          <p:cNvSpPr/>
          <p:nvPr/>
        </p:nvSpPr>
        <p:spPr>
          <a:xfrm>
            <a:off x="6600588" y="4225372"/>
            <a:ext cx="2236510" cy="10772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合わさって</a:t>
            </a:r>
            <a:endParaRPr lang="en-US" altLang="ja-JP" sz="32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ja-JP" altLang="en-US" sz="3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→</a:t>
            </a:r>
          </a:p>
        </p:txBody>
      </p:sp>
      <p:sp>
        <p:nvSpPr>
          <p:cNvPr id="25" name="楕円 24"/>
          <p:cNvSpPr/>
          <p:nvPr/>
        </p:nvSpPr>
        <p:spPr>
          <a:xfrm>
            <a:off x="4800588" y="4373384"/>
            <a:ext cx="1440000" cy="1440000"/>
          </a:xfrm>
          <a:prstGeom prst="ellipse">
            <a:avLst/>
          </a:prstGeom>
          <a:solidFill>
            <a:srgbClr val="E74837"/>
          </a:solidFill>
          <a:ln>
            <a:noFill/>
          </a:ln>
          <a:scene3d>
            <a:camera prst="orthographicFront"/>
            <a:lightRig rig="threePt" dir="t"/>
          </a:scene3d>
          <a:sp3d>
            <a:bevelT w="720000" h="720000"/>
            <a:bevelB w="720000" h="720000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3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Black" panose="020B0A04020102020204" pitchFamily="34" charset="0"/>
              </a:rPr>
              <a:t>O</a:t>
            </a:r>
            <a:endParaRPr kumimoji="1" lang="ja-JP" altLang="en-US" sz="36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26" name="楕円 25"/>
          <p:cNvSpPr/>
          <p:nvPr/>
        </p:nvSpPr>
        <p:spPr>
          <a:xfrm>
            <a:off x="1540080" y="4403981"/>
            <a:ext cx="1080000" cy="1080000"/>
          </a:xfrm>
          <a:prstGeom prst="ellipse">
            <a:avLst/>
          </a:prstGeom>
          <a:ln>
            <a:noFill/>
          </a:ln>
          <a:scene3d>
            <a:camera prst="orthographicFront"/>
            <a:lightRig rig="threePt" dir="t"/>
          </a:scene3d>
          <a:sp3d>
            <a:bevelT w="540000" h="540000"/>
            <a:bevelB w="540000" h="540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36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H</a:t>
            </a:r>
            <a:endParaRPr kumimoji="1" lang="ja-JP" altLang="en-US" sz="36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27" name="楕円 26"/>
          <p:cNvSpPr/>
          <p:nvPr/>
        </p:nvSpPr>
        <p:spPr>
          <a:xfrm>
            <a:off x="3080011" y="4403981"/>
            <a:ext cx="1080000" cy="1080000"/>
          </a:xfrm>
          <a:prstGeom prst="ellipse">
            <a:avLst/>
          </a:prstGeom>
          <a:ln>
            <a:noFill/>
          </a:ln>
          <a:scene3d>
            <a:camera prst="orthographicFront"/>
            <a:lightRig rig="threePt" dir="t"/>
          </a:scene3d>
          <a:sp3d>
            <a:bevelT w="540000" h="540000"/>
            <a:bevelB w="540000" h="540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36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H</a:t>
            </a:r>
            <a:endParaRPr kumimoji="1" lang="ja-JP" altLang="en-US" sz="36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28" name="正方形/長方形 27"/>
          <p:cNvSpPr/>
          <p:nvPr/>
        </p:nvSpPr>
        <p:spPr>
          <a:xfrm>
            <a:off x="8402915" y="3151043"/>
            <a:ext cx="3467617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水分子ができます</a:t>
            </a:r>
            <a:endParaRPr lang="en-US" altLang="ja-JP" sz="32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5" name="正方形/長方形 34"/>
          <p:cNvSpPr/>
          <p:nvPr/>
        </p:nvSpPr>
        <p:spPr>
          <a:xfrm>
            <a:off x="918265" y="5813384"/>
            <a:ext cx="10854253" cy="10772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↑これが今の変化を表した式です。</a:t>
            </a:r>
            <a:endParaRPr lang="en-US" altLang="ja-JP" sz="32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ja-JP" altLang="en-US" sz="3200" b="1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左辺の原子の数＝右辺の原子の数</a:t>
            </a:r>
            <a:r>
              <a:rPr lang="ja-JP" alt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　も確認しましょう！↑</a:t>
            </a:r>
            <a:endParaRPr lang="ja-JP" altLang="en-US" sz="32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98994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91667E-6 3.7037E-6 L 0.56693 0.07893 " pathEditMode="relative" rAng="0" ptsTypes="AA">
                                      <p:cBhvr>
                                        <p:cTn id="41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346" y="393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9167E-6 3.7037E-6 L 0.60599 0.07893 " pathEditMode="relative" rAng="0" ptsTypes="AA">
                                      <p:cBhvr>
                                        <p:cTn id="45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299" y="393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677 0.00186 L 0.36511 -0.04282 " pathEditMode="relative" rAng="0" ptsTypes="AA">
                                      <p:cBhvr>
                                        <p:cTn id="49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594" y="-224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6" grpId="0" animBg="1"/>
      <p:bldP spid="18" grpId="0" animBg="1"/>
      <p:bldP spid="18" grpId="1" animBg="1"/>
      <p:bldP spid="19" grpId="0" animBg="1"/>
      <p:bldP spid="19" grpId="1" animBg="1"/>
      <p:bldP spid="21" grpId="0" animBg="1"/>
      <p:bldP spid="21" grpId="1" animBg="1"/>
      <p:bldP spid="22" grpId="0"/>
      <p:bldP spid="23" grpId="0"/>
      <p:bldP spid="24" grpId="0"/>
      <p:bldP spid="25" grpId="0" animBg="1"/>
      <p:bldP spid="26" grpId="0" animBg="1"/>
      <p:bldP spid="27" grpId="0" animBg="1"/>
      <p:bldP spid="28" grpId="0"/>
      <p:bldP spid="3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6246307" y="1269724"/>
            <a:ext cx="2236510" cy="10772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合わさって</a:t>
            </a:r>
            <a:endParaRPr lang="en-US" altLang="ja-JP" sz="32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ja-JP" altLang="en-US" sz="3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→</a:t>
            </a:r>
          </a:p>
        </p:txBody>
      </p:sp>
      <p:sp>
        <p:nvSpPr>
          <p:cNvPr id="5" name="楕円 4"/>
          <p:cNvSpPr/>
          <p:nvPr/>
        </p:nvSpPr>
        <p:spPr>
          <a:xfrm>
            <a:off x="4553388" y="1217108"/>
            <a:ext cx="1440000" cy="1440000"/>
          </a:xfrm>
          <a:prstGeom prst="ellipse">
            <a:avLst/>
          </a:prstGeom>
          <a:solidFill>
            <a:srgbClr val="E74837"/>
          </a:solidFill>
          <a:ln>
            <a:noFill/>
          </a:ln>
          <a:scene3d>
            <a:camera prst="orthographicFront"/>
            <a:lightRig rig="threePt" dir="t"/>
          </a:scene3d>
          <a:sp3d>
            <a:bevelT w="720000" h="720000"/>
            <a:bevelB w="720000" h="720000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3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Black" panose="020B0A04020102020204" pitchFamily="34" charset="0"/>
              </a:rPr>
              <a:t>O</a:t>
            </a:r>
            <a:endParaRPr kumimoji="1" lang="ja-JP" altLang="en-US" sz="36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6" name="楕円 5"/>
          <p:cNvSpPr/>
          <p:nvPr/>
        </p:nvSpPr>
        <p:spPr>
          <a:xfrm>
            <a:off x="1193716" y="1424653"/>
            <a:ext cx="1080000" cy="1080000"/>
          </a:xfrm>
          <a:prstGeom prst="ellipse">
            <a:avLst/>
          </a:prstGeom>
          <a:ln>
            <a:noFill/>
          </a:ln>
          <a:scene3d>
            <a:camera prst="orthographicFront"/>
            <a:lightRig rig="threePt" dir="t"/>
          </a:scene3d>
          <a:sp3d>
            <a:bevelT w="540000" h="540000"/>
            <a:bevelB w="540000" h="540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36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H</a:t>
            </a:r>
            <a:endParaRPr kumimoji="1" lang="ja-JP" altLang="en-US" sz="36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7" name="楕円 6"/>
          <p:cNvSpPr/>
          <p:nvPr/>
        </p:nvSpPr>
        <p:spPr>
          <a:xfrm>
            <a:off x="2892862" y="1424653"/>
            <a:ext cx="1080000" cy="1080000"/>
          </a:xfrm>
          <a:prstGeom prst="ellipse">
            <a:avLst/>
          </a:prstGeom>
          <a:ln>
            <a:noFill/>
          </a:ln>
          <a:scene3d>
            <a:camera prst="orthographicFront"/>
            <a:lightRig rig="threePt" dir="t"/>
          </a:scene3d>
          <a:sp3d>
            <a:bevelT w="540000" h="540000"/>
            <a:bevelB w="540000" h="540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36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H</a:t>
            </a:r>
            <a:endParaRPr kumimoji="1" lang="ja-JP" altLang="en-US" sz="36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8" name="楕円 7"/>
          <p:cNvSpPr/>
          <p:nvPr/>
        </p:nvSpPr>
        <p:spPr>
          <a:xfrm>
            <a:off x="9267488" y="704653"/>
            <a:ext cx="1440000" cy="1440000"/>
          </a:xfrm>
          <a:prstGeom prst="ellipse">
            <a:avLst/>
          </a:prstGeom>
          <a:solidFill>
            <a:srgbClr val="E74837"/>
          </a:solidFill>
          <a:ln>
            <a:noFill/>
          </a:ln>
          <a:scene3d>
            <a:camera prst="orthographicFront"/>
            <a:lightRig rig="threePt" dir="t"/>
          </a:scene3d>
          <a:sp3d>
            <a:bevelT w="720000" h="720000"/>
            <a:bevelB w="720000" h="720000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3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Black" panose="020B0A04020102020204" pitchFamily="34" charset="0"/>
              </a:rPr>
              <a:t>O</a:t>
            </a:r>
            <a:endParaRPr kumimoji="1" lang="ja-JP" altLang="en-US" sz="36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9" name="楕円 8"/>
          <p:cNvSpPr/>
          <p:nvPr/>
        </p:nvSpPr>
        <p:spPr>
          <a:xfrm>
            <a:off x="8556737" y="1784653"/>
            <a:ext cx="1080000" cy="1080000"/>
          </a:xfrm>
          <a:prstGeom prst="ellipse">
            <a:avLst/>
          </a:prstGeom>
          <a:ln>
            <a:noFill/>
          </a:ln>
          <a:scene3d>
            <a:camera prst="orthographicFront"/>
            <a:lightRig rig="threePt" dir="t"/>
          </a:scene3d>
          <a:sp3d>
            <a:bevelT w="540000" h="540000"/>
            <a:bevelB w="540000" h="540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36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H</a:t>
            </a:r>
            <a:endParaRPr kumimoji="1" lang="ja-JP" altLang="en-US" sz="36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10" name="楕円 9"/>
          <p:cNvSpPr/>
          <p:nvPr/>
        </p:nvSpPr>
        <p:spPr>
          <a:xfrm>
            <a:off x="10338239" y="1776322"/>
            <a:ext cx="1080000" cy="1080000"/>
          </a:xfrm>
          <a:prstGeom prst="ellipse">
            <a:avLst/>
          </a:prstGeom>
          <a:ln>
            <a:noFill/>
          </a:ln>
          <a:scene3d>
            <a:camera prst="orthographicFront"/>
            <a:lightRig rig="threePt" dir="t"/>
          </a:scene3d>
          <a:sp3d>
            <a:bevelT w="540000" h="540000"/>
            <a:bevelB w="540000" h="540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36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H</a:t>
            </a:r>
            <a:endParaRPr kumimoji="1" lang="ja-JP" altLang="en-US" sz="36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394847" y="155577"/>
            <a:ext cx="8032968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しかし、下の式には間違いがあります</a:t>
            </a:r>
            <a:endParaRPr lang="ja-JP" altLang="en-US" sz="36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cxnSp>
        <p:nvCxnSpPr>
          <p:cNvPr id="14" name="直線矢印コネクタ 13"/>
          <p:cNvCxnSpPr/>
          <p:nvPr/>
        </p:nvCxnSpPr>
        <p:spPr>
          <a:xfrm flipH="1" flipV="1">
            <a:off x="2026104" y="2487562"/>
            <a:ext cx="2168755" cy="47731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矢印コネクタ 16"/>
          <p:cNvCxnSpPr/>
          <p:nvPr/>
        </p:nvCxnSpPr>
        <p:spPr>
          <a:xfrm flipH="1" flipV="1">
            <a:off x="3972863" y="2487562"/>
            <a:ext cx="1387875" cy="37709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矢印コネクタ 18"/>
          <p:cNvCxnSpPr/>
          <p:nvPr/>
        </p:nvCxnSpPr>
        <p:spPr>
          <a:xfrm flipH="1" flipV="1">
            <a:off x="5826524" y="2504654"/>
            <a:ext cx="525393" cy="3028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雲 25"/>
          <p:cNvSpPr/>
          <p:nvPr/>
        </p:nvSpPr>
        <p:spPr>
          <a:xfrm>
            <a:off x="1193716" y="2656067"/>
            <a:ext cx="7492172" cy="1438959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400" b="1" dirty="0" smtClean="0">
                <a:solidFill>
                  <a:schemeClr val="tx1"/>
                </a:solidFill>
              </a:rPr>
              <a:t>水素分子も酸素原子も２個ずつくっついた状態でないといけない</a:t>
            </a:r>
            <a:endParaRPr kumimoji="1" lang="ja-JP" altLang="en-US" sz="2400" b="1" dirty="0">
              <a:solidFill>
                <a:schemeClr val="tx1"/>
              </a:solidFill>
            </a:endParaRPr>
          </a:p>
        </p:txBody>
      </p:sp>
      <p:sp>
        <p:nvSpPr>
          <p:cNvPr id="27" name="正方形/長方形 26"/>
          <p:cNvSpPr/>
          <p:nvPr/>
        </p:nvSpPr>
        <p:spPr>
          <a:xfrm>
            <a:off x="422084" y="4263531"/>
            <a:ext cx="8494633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36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ですから、次のようになりますが</a:t>
            </a:r>
            <a:r>
              <a:rPr lang="ja-JP" altLang="en-US" sz="36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、、、</a:t>
            </a:r>
            <a:endParaRPr lang="ja-JP" altLang="en-US" sz="36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8" name="楕円 27"/>
          <p:cNvSpPr/>
          <p:nvPr/>
        </p:nvSpPr>
        <p:spPr>
          <a:xfrm>
            <a:off x="1345413" y="5220798"/>
            <a:ext cx="1080000" cy="1080000"/>
          </a:xfrm>
          <a:prstGeom prst="ellipse">
            <a:avLst/>
          </a:prstGeom>
          <a:ln>
            <a:noFill/>
          </a:ln>
          <a:scene3d>
            <a:camera prst="orthographicFront"/>
            <a:lightRig rig="threePt" dir="t"/>
          </a:scene3d>
          <a:sp3d>
            <a:bevelT w="540000" h="540000"/>
            <a:bevelB w="540000" h="540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36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H</a:t>
            </a:r>
            <a:endParaRPr kumimoji="1" lang="ja-JP" altLang="en-US" sz="36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29" name="楕円 28"/>
          <p:cNvSpPr/>
          <p:nvPr/>
        </p:nvSpPr>
        <p:spPr>
          <a:xfrm>
            <a:off x="2431681" y="5220798"/>
            <a:ext cx="1080000" cy="1080000"/>
          </a:xfrm>
          <a:prstGeom prst="ellipse">
            <a:avLst/>
          </a:prstGeom>
          <a:ln>
            <a:noFill/>
          </a:ln>
          <a:scene3d>
            <a:camera prst="orthographicFront"/>
            <a:lightRig rig="threePt" dir="t"/>
          </a:scene3d>
          <a:sp3d>
            <a:bevelT w="540000" h="540000"/>
            <a:bevelB w="540000" h="540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36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H</a:t>
            </a:r>
            <a:endParaRPr kumimoji="1" lang="ja-JP" altLang="en-US" sz="36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30" name="楕円 29"/>
          <p:cNvSpPr/>
          <p:nvPr/>
        </p:nvSpPr>
        <p:spPr>
          <a:xfrm>
            <a:off x="4385739" y="5078367"/>
            <a:ext cx="1440000" cy="1440000"/>
          </a:xfrm>
          <a:prstGeom prst="ellipse">
            <a:avLst/>
          </a:prstGeom>
          <a:solidFill>
            <a:srgbClr val="E74837"/>
          </a:solidFill>
          <a:ln>
            <a:noFill/>
          </a:ln>
          <a:scene3d>
            <a:camera prst="orthographicFront"/>
            <a:lightRig rig="threePt" dir="t"/>
          </a:scene3d>
          <a:sp3d>
            <a:bevelT w="720000" h="720000"/>
            <a:bevelB w="720000" h="720000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3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Black" panose="020B0A04020102020204" pitchFamily="34" charset="0"/>
              </a:rPr>
              <a:t>O</a:t>
            </a:r>
            <a:endParaRPr kumimoji="1" lang="ja-JP" altLang="en-US" sz="36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31" name="楕円 30"/>
          <p:cNvSpPr/>
          <p:nvPr/>
        </p:nvSpPr>
        <p:spPr>
          <a:xfrm>
            <a:off x="5825739" y="5078367"/>
            <a:ext cx="1440000" cy="1440000"/>
          </a:xfrm>
          <a:prstGeom prst="ellipse">
            <a:avLst/>
          </a:prstGeom>
          <a:solidFill>
            <a:srgbClr val="E74837"/>
          </a:solidFill>
          <a:ln>
            <a:noFill/>
          </a:ln>
          <a:scene3d>
            <a:camera prst="orthographicFront"/>
            <a:lightRig rig="threePt" dir="t"/>
          </a:scene3d>
          <a:sp3d>
            <a:bevelT w="720000" h="720000"/>
            <a:bevelB w="720000" h="720000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3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Black" panose="020B0A04020102020204" pitchFamily="34" charset="0"/>
              </a:rPr>
              <a:t>O</a:t>
            </a:r>
            <a:endParaRPr kumimoji="1" lang="ja-JP" altLang="en-US" sz="36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32" name="正方形/長方形 31"/>
          <p:cNvSpPr/>
          <p:nvPr/>
        </p:nvSpPr>
        <p:spPr>
          <a:xfrm>
            <a:off x="7438482" y="5259758"/>
            <a:ext cx="2236510" cy="10772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合わさって</a:t>
            </a:r>
            <a:endParaRPr lang="en-US" altLang="ja-JP" sz="32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ja-JP" altLang="en-US" sz="3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→</a:t>
            </a:r>
          </a:p>
        </p:txBody>
      </p:sp>
      <p:sp>
        <p:nvSpPr>
          <p:cNvPr id="33" name="正方形/長方形 32"/>
          <p:cNvSpPr/>
          <p:nvPr/>
        </p:nvSpPr>
        <p:spPr>
          <a:xfrm>
            <a:off x="1110291" y="6166965"/>
            <a:ext cx="7109639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酸素原子１個あまってしまいます</a:t>
            </a:r>
            <a:endParaRPr lang="ja-JP" altLang="en-US" sz="36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06421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3.7037E-6 L 0.63567 0.07407 " pathEditMode="relative" rAng="0" ptsTypes="AA">
                                      <p:cBhvr>
                                        <p:cTn id="68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784" y="370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556E-17 3.7037E-6 L 0.69284 0.0787 " pathEditMode="relative" rAng="0" ptsTypes="AA">
                                      <p:cBhvr>
                                        <p:cTn id="72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635" y="393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3.7037E-7 L 0.44036 -0.04884 " pathEditMode="relative" rAng="0" ptsTypes="AA">
                                      <p:cBhvr>
                                        <p:cTn id="76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018" y="-245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/>
      <p:bldP spid="26" grpId="0" animBg="1"/>
      <p:bldP spid="27" grpId="0"/>
      <p:bldP spid="28" grpId="0" animBg="1"/>
      <p:bldP spid="28" grpId="1" animBg="1"/>
      <p:bldP spid="29" grpId="0" animBg="1"/>
      <p:bldP spid="29" grpId="1" animBg="1"/>
      <p:bldP spid="30" grpId="0" animBg="1"/>
      <p:bldP spid="30" grpId="1" animBg="1"/>
      <p:bldP spid="31" grpId="0" animBg="1"/>
      <p:bldP spid="32" grpId="0"/>
      <p:bldP spid="3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楕円 3"/>
          <p:cNvSpPr/>
          <p:nvPr/>
        </p:nvSpPr>
        <p:spPr>
          <a:xfrm>
            <a:off x="10480563" y="1876712"/>
            <a:ext cx="1080000" cy="1080000"/>
          </a:xfrm>
          <a:prstGeom prst="ellipse">
            <a:avLst/>
          </a:prstGeom>
          <a:ln>
            <a:noFill/>
          </a:ln>
          <a:scene3d>
            <a:camera prst="orthographicFront"/>
            <a:lightRig rig="threePt" dir="t"/>
          </a:scene3d>
          <a:sp3d>
            <a:bevelT w="540000" h="540000"/>
            <a:bevelB w="540000" h="540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36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H</a:t>
            </a:r>
            <a:endParaRPr kumimoji="1" lang="ja-JP" altLang="en-US" sz="36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5" name="楕円 4"/>
          <p:cNvSpPr/>
          <p:nvPr/>
        </p:nvSpPr>
        <p:spPr>
          <a:xfrm>
            <a:off x="8337153" y="1822163"/>
            <a:ext cx="1080000" cy="1080000"/>
          </a:xfrm>
          <a:prstGeom prst="ellipse">
            <a:avLst/>
          </a:prstGeom>
          <a:ln>
            <a:noFill/>
          </a:ln>
          <a:scene3d>
            <a:camera prst="orthographicFront"/>
            <a:lightRig rig="threePt" dir="t"/>
          </a:scene3d>
          <a:sp3d>
            <a:bevelT w="540000" h="540000"/>
            <a:bevelB w="540000" h="540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36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H</a:t>
            </a:r>
            <a:endParaRPr kumimoji="1" lang="ja-JP" altLang="en-US" sz="36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6" name="楕円 5"/>
          <p:cNvSpPr/>
          <p:nvPr/>
        </p:nvSpPr>
        <p:spPr>
          <a:xfrm>
            <a:off x="9228858" y="999986"/>
            <a:ext cx="1440000" cy="1440000"/>
          </a:xfrm>
          <a:prstGeom prst="ellipse">
            <a:avLst/>
          </a:prstGeom>
          <a:solidFill>
            <a:srgbClr val="E74837"/>
          </a:solidFill>
          <a:ln>
            <a:noFill/>
          </a:ln>
          <a:scene3d>
            <a:camera prst="orthographicFront"/>
            <a:lightRig rig="threePt" dir="t"/>
          </a:scene3d>
          <a:sp3d>
            <a:bevelT w="720000" h="720000"/>
            <a:bevelB w="720000" h="720000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3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Black" panose="020B0A04020102020204" pitchFamily="34" charset="0"/>
              </a:rPr>
              <a:t>O</a:t>
            </a:r>
            <a:endParaRPr kumimoji="1" lang="ja-JP" altLang="en-US" sz="36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7" name="楕円 6"/>
          <p:cNvSpPr/>
          <p:nvPr/>
        </p:nvSpPr>
        <p:spPr>
          <a:xfrm>
            <a:off x="5042519" y="1529775"/>
            <a:ext cx="1440000" cy="1440000"/>
          </a:xfrm>
          <a:prstGeom prst="ellipse">
            <a:avLst/>
          </a:prstGeom>
          <a:solidFill>
            <a:srgbClr val="E74837"/>
          </a:solidFill>
          <a:ln>
            <a:noFill/>
          </a:ln>
          <a:scene3d>
            <a:camera prst="orthographicFront"/>
            <a:lightRig rig="threePt" dir="t"/>
          </a:scene3d>
          <a:sp3d>
            <a:bevelT w="720000" h="720000"/>
            <a:bevelB w="720000" h="720000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3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Black" panose="020B0A04020102020204" pitchFamily="34" charset="0"/>
              </a:rPr>
              <a:t>O</a:t>
            </a:r>
            <a:endParaRPr kumimoji="1" lang="ja-JP" altLang="en-US" sz="36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7140397" y="1822163"/>
            <a:ext cx="59503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3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→</a:t>
            </a:r>
            <a:endParaRPr lang="ja-JP" altLang="en-US" sz="32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534990" y="4100951"/>
            <a:ext cx="6186309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そこで、もう２個の水素原子</a:t>
            </a:r>
            <a:endParaRPr lang="en-US" altLang="ja-JP" sz="36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ja-JP" altLang="en-US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つまり、１個の水素分子</a:t>
            </a:r>
            <a:endParaRPr lang="en-US" altLang="ja-JP" sz="36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ja-JP" altLang="en-US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があればどうでしょう？</a:t>
            </a:r>
            <a:endParaRPr lang="en-US" altLang="ja-JP" sz="36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0" name="楕円 9"/>
          <p:cNvSpPr/>
          <p:nvPr/>
        </p:nvSpPr>
        <p:spPr>
          <a:xfrm>
            <a:off x="1468145" y="2429775"/>
            <a:ext cx="1080000" cy="1080000"/>
          </a:xfrm>
          <a:prstGeom prst="ellipse">
            <a:avLst/>
          </a:prstGeom>
          <a:ln>
            <a:noFill/>
          </a:ln>
          <a:scene3d>
            <a:camera prst="orthographicFront"/>
            <a:lightRig rig="threePt" dir="t"/>
          </a:scene3d>
          <a:sp3d>
            <a:bevelT w="540000" h="540000"/>
            <a:bevelB w="540000" h="540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36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H</a:t>
            </a:r>
            <a:endParaRPr kumimoji="1" lang="ja-JP" altLang="en-US" sz="36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11" name="楕円 10"/>
          <p:cNvSpPr/>
          <p:nvPr/>
        </p:nvSpPr>
        <p:spPr>
          <a:xfrm>
            <a:off x="2548145" y="2439986"/>
            <a:ext cx="1080000" cy="1080000"/>
          </a:xfrm>
          <a:prstGeom prst="ellipse">
            <a:avLst/>
          </a:prstGeom>
          <a:ln>
            <a:noFill/>
          </a:ln>
          <a:scene3d>
            <a:camera prst="orthographicFront"/>
            <a:lightRig rig="threePt" dir="t"/>
          </a:scene3d>
          <a:sp3d>
            <a:bevelT w="540000" h="540000"/>
            <a:bevelB w="540000" h="540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36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H</a:t>
            </a:r>
            <a:endParaRPr kumimoji="1" lang="ja-JP" altLang="en-US" sz="36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23" name="楕円 22"/>
          <p:cNvSpPr/>
          <p:nvPr/>
        </p:nvSpPr>
        <p:spPr>
          <a:xfrm>
            <a:off x="2495202" y="758599"/>
            <a:ext cx="1080000" cy="1080000"/>
          </a:xfrm>
          <a:prstGeom prst="ellipse">
            <a:avLst/>
          </a:prstGeom>
          <a:ln>
            <a:noFill/>
          </a:ln>
          <a:scene3d>
            <a:camera prst="orthographicFront"/>
            <a:lightRig rig="threePt" dir="t"/>
          </a:scene3d>
          <a:sp3d>
            <a:bevelT w="540000" h="540000"/>
            <a:bevelB w="540000" h="540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36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H</a:t>
            </a:r>
            <a:endParaRPr kumimoji="1" lang="ja-JP" altLang="en-US" sz="36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24" name="楕円 23"/>
          <p:cNvSpPr/>
          <p:nvPr/>
        </p:nvSpPr>
        <p:spPr>
          <a:xfrm>
            <a:off x="1415202" y="758599"/>
            <a:ext cx="1080000" cy="1080000"/>
          </a:xfrm>
          <a:prstGeom prst="ellipse">
            <a:avLst/>
          </a:prstGeom>
          <a:ln>
            <a:noFill/>
          </a:ln>
          <a:scene3d>
            <a:camera prst="orthographicFront"/>
            <a:lightRig rig="threePt" dir="t"/>
          </a:scene3d>
          <a:sp3d>
            <a:bevelT w="540000" h="540000"/>
            <a:bevelB w="540000" h="540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36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H</a:t>
            </a:r>
            <a:endParaRPr kumimoji="1" lang="ja-JP" altLang="en-US" sz="36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25" name="楕円 24"/>
          <p:cNvSpPr/>
          <p:nvPr/>
        </p:nvSpPr>
        <p:spPr>
          <a:xfrm>
            <a:off x="3701375" y="1539986"/>
            <a:ext cx="1440000" cy="1440000"/>
          </a:xfrm>
          <a:prstGeom prst="ellipse">
            <a:avLst/>
          </a:prstGeom>
          <a:solidFill>
            <a:srgbClr val="E74837"/>
          </a:solidFill>
          <a:ln>
            <a:noFill/>
          </a:ln>
          <a:scene3d>
            <a:camera prst="orthographicFront"/>
            <a:lightRig rig="threePt" dir="t"/>
          </a:scene3d>
          <a:sp3d>
            <a:bevelT w="720000" h="720000"/>
            <a:bevelB w="720000" h="720000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3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Black" panose="020B0A04020102020204" pitchFamily="34" charset="0"/>
              </a:rPr>
              <a:t>O</a:t>
            </a:r>
            <a:endParaRPr kumimoji="1" lang="ja-JP" altLang="en-US" sz="36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26" name="四角形吹き出し 25"/>
          <p:cNvSpPr/>
          <p:nvPr/>
        </p:nvSpPr>
        <p:spPr>
          <a:xfrm>
            <a:off x="6482520" y="4702339"/>
            <a:ext cx="4836644" cy="1490644"/>
          </a:xfrm>
          <a:prstGeom prst="wedgeRectCallout">
            <a:avLst>
              <a:gd name="adj1" fmla="val -32577"/>
              <a:gd name="adj2" fmla="val -153129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 smtClean="0">
                <a:latin typeface="MT平成ゴシック体W5 JIS X 0213" panose="02000500000000000000" pitchFamily="2" charset="-128"/>
                <a:ea typeface="MT平成ゴシック体W5 JIS X 0213" panose="02000500000000000000" pitchFamily="2" charset="-128"/>
              </a:rPr>
              <a:t>まとめると、こんな式になります。</a:t>
            </a:r>
            <a:endParaRPr kumimoji="1" lang="en-US" altLang="ja-JP" sz="2400" dirty="0" smtClean="0">
              <a:latin typeface="MT平成ゴシック体W5 JIS X 0213" panose="02000500000000000000" pitchFamily="2" charset="-128"/>
              <a:ea typeface="MT平成ゴシック体W5 JIS X 0213" panose="02000500000000000000" pitchFamily="2" charset="-128"/>
            </a:endParaRPr>
          </a:p>
          <a:p>
            <a:pPr algn="ctr"/>
            <a:r>
              <a:rPr lang="ja-JP" altLang="en-US" sz="2400" b="1" dirty="0">
                <a:solidFill>
                  <a:srgbClr val="FF0000"/>
                </a:solidFill>
                <a:latin typeface="MT平成ゴシック体W5 JIS X 0213" panose="02000500000000000000" pitchFamily="2" charset="-128"/>
                <a:ea typeface="MT平成ゴシック体W5 JIS X 0213" panose="02000500000000000000" pitchFamily="2" charset="-128"/>
              </a:rPr>
              <a:t>左辺</a:t>
            </a:r>
            <a:r>
              <a:rPr lang="ja-JP" altLang="en-US" sz="2400" b="1" dirty="0" smtClean="0">
                <a:solidFill>
                  <a:srgbClr val="FF0000"/>
                </a:solidFill>
                <a:latin typeface="MT平成ゴシック体W5 JIS X 0213" panose="02000500000000000000" pitchFamily="2" charset="-128"/>
                <a:ea typeface="MT平成ゴシック体W5 JIS X 0213" panose="02000500000000000000" pitchFamily="2" charset="-128"/>
              </a:rPr>
              <a:t>と右辺の原子の数が同じになっているか</a:t>
            </a:r>
            <a:r>
              <a:rPr lang="ja-JP" altLang="en-US" sz="2400" dirty="0" smtClean="0">
                <a:latin typeface="MT平成ゴシック体W5 JIS X 0213" panose="02000500000000000000" pitchFamily="2" charset="-128"/>
                <a:ea typeface="MT平成ゴシック体W5 JIS X 0213" panose="02000500000000000000" pitchFamily="2" charset="-128"/>
              </a:rPr>
              <a:t>、確かめましょう</a:t>
            </a:r>
            <a:endParaRPr kumimoji="1" lang="ja-JP" altLang="en-US" sz="2400" dirty="0">
              <a:latin typeface="MT平成ゴシック体W5 JIS X 0213" panose="02000500000000000000" pitchFamily="2" charset="-128"/>
              <a:ea typeface="MT平成ゴシック体W5 JIS X 0213" panose="02000500000000000000" pitchFamily="2" charset="-128"/>
            </a:endParaRPr>
          </a:p>
        </p:txBody>
      </p:sp>
      <p:sp>
        <p:nvSpPr>
          <p:cNvPr id="27" name="楕円 26"/>
          <p:cNvSpPr/>
          <p:nvPr/>
        </p:nvSpPr>
        <p:spPr>
          <a:xfrm>
            <a:off x="1410803" y="2114550"/>
            <a:ext cx="1080000" cy="1080000"/>
          </a:xfrm>
          <a:prstGeom prst="ellipse">
            <a:avLst/>
          </a:prstGeom>
          <a:ln>
            <a:noFill/>
          </a:ln>
          <a:scene3d>
            <a:camera prst="orthographicFront"/>
            <a:lightRig rig="threePt" dir="t"/>
          </a:scene3d>
          <a:sp3d>
            <a:bevelT w="540000" h="540000"/>
            <a:bevelB w="540000" h="540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36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H</a:t>
            </a:r>
            <a:endParaRPr kumimoji="1" lang="ja-JP" altLang="en-US" sz="36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28" name="楕円 27"/>
          <p:cNvSpPr/>
          <p:nvPr/>
        </p:nvSpPr>
        <p:spPr>
          <a:xfrm>
            <a:off x="2503497" y="2027751"/>
            <a:ext cx="1080000" cy="1080000"/>
          </a:xfrm>
          <a:prstGeom prst="ellipse">
            <a:avLst/>
          </a:prstGeom>
          <a:ln>
            <a:noFill/>
          </a:ln>
          <a:scene3d>
            <a:camera prst="orthographicFront"/>
            <a:lightRig rig="threePt" dir="t"/>
          </a:scene3d>
          <a:sp3d>
            <a:bevelT w="540000" h="540000"/>
            <a:bevelB w="540000" h="540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36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H</a:t>
            </a:r>
            <a:endParaRPr kumimoji="1" lang="ja-JP" altLang="en-US" sz="36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29" name="楕円 28"/>
          <p:cNvSpPr/>
          <p:nvPr/>
        </p:nvSpPr>
        <p:spPr>
          <a:xfrm>
            <a:off x="5042519" y="1493227"/>
            <a:ext cx="1440000" cy="1440000"/>
          </a:xfrm>
          <a:prstGeom prst="ellipse">
            <a:avLst/>
          </a:prstGeom>
          <a:solidFill>
            <a:srgbClr val="E74837"/>
          </a:solidFill>
          <a:ln>
            <a:noFill/>
          </a:ln>
          <a:scene3d>
            <a:camera prst="orthographicFront"/>
            <a:lightRig rig="threePt" dir="t"/>
          </a:scene3d>
          <a:sp3d>
            <a:bevelT w="720000" h="720000"/>
            <a:bevelB w="720000" h="720000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3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Black" panose="020B0A04020102020204" pitchFamily="34" charset="0"/>
              </a:rPr>
              <a:t>O</a:t>
            </a:r>
            <a:endParaRPr kumimoji="1" lang="ja-JP" altLang="en-US" sz="36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6501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95833E-6 7.40741E-7 L 0.3513 0.19838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565" y="990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54167E-6 -1.85185E-6 L 0.57396 0.20324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698" y="101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9167E-6 -7.40741E-7 L 0.65703 0.19583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852" y="979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/>
      <p:bldP spid="10" grpId="0" animBg="1"/>
      <p:bldP spid="10" grpId="1" animBg="1"/>
      <p:bldP spid="11" grpId="0" animBg="1"/>
      <p:bldP spid="11" grpId="1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</TotalTime>
  <Words>157</Words>
  <Application>Microsoft Office PowerPoint</Application>
  <PresentationFormat>ワイド画面</PresentationFormat>
  <Paragraphs>54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9" baseType="lpstr">
      <vt:lpstr>MT平成ゴシック体W5 JIS X 0213</vt:lpstr>
      <vt:lpstr>游ゴシック</vt:lpstr>
      <vt:lpstr>游ゴシック Light</vt:lpstr>
      <vt:lpstr>Arial</vt:lpstr>
      <vt:lpstr>Arial Black</vt:lpstr>
      <vt:lpstr>Office テーマ</vt:lpstr>
      <vt:lpstr>PowerPoint プレゼンテーション</vt:lpstr>
      <vt:lpstr>PowerPoint プレゼンテーション</vt:lpstr>
      <vt:lpstr>PowerPoint プレゼンテーション</vt:lpstr>
    </vt:vector>
  </TitlesOfParts>
  <Company>山形県教育庁高校教育課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後藤英光</dc:creator>
  <cp:lastModifiedBy>後藤英光</cp:lastModifiedBy>
  <cp:revision>15</cp:revision>
  <dcterms:created xsi:type="dcterms:W3CDTF">2019-04-16T03:06:07Z</dcterms:created>
  <dcterms:modified xsi:type="dcterms:W3CDTF">2019-04-16T06:57:31Z</dcterms:modified>
</cp:coreProperties>
</file>